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76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906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3929" y="2670628"/>
            <a:ext cx="9039827" cy="1901248"/>
          </a:xfrm>
        </p:spPr>
        <p:txBody>
          <a:bodyPr/>
          <a:lstStyle/>
          <a:p>
            <a:pPr algn="ctr"/>
            <a:r>
              <a:rPr lang="ru-RU" sz="4400" b="1" dirty="0"/>
              <a:t>"Не только о войне": </a:t>
            </a:r>
            <a:r>
              <a:rPr lang="ru-RU" sz="4000" dirty="0"/>
              <a:t>патриотическое воспитание обучающихся Республики Бурятия в рамках реализации дополнительного образования естественнонаучной направленности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375" y="5687304"/>
            <a:ext cx="7766936" cy="1096899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Подготовили: </a:t>
            </a:r>
            <a:r>
              <a:rPr lang="ru-RU" sz="2800" b="1" i="1" dirty="0" err="1" smtClean="0"/>
              <a:t>пед</a:t>
            </a:r>
            <a:r>
              <a:rPr lang="ru-RU" sz="2800" b="1" i="1" dirty="0" smtClean="0"/>
              <a:t>.-орг. </a:t>
            </a:r>
            <a:r>
              <a:rPr lang="ru-RU" sz="2800" b="1" i="1" dirty="0" err="1" smtClean="0"/>
              <a:t>Бабец</a:t>
            </a:r>
            <a:r>
              <a:rPr lang="ru-RU" sz="2800" b="1" i="1" dirty="0" smtClean="0"/>
              <a:t> Ю.А.</a:t>
            </a:r>
          </a:p>
          <a:p>
            <a:r>
              <a:rPr lang="ru-RU" sz="2800" b="1" i="1" dirty="0" err="1" smtClean="0"/>
              <a:t>п.д.о</a:t>
            </a:r>
            <a:r>
              <a:rPr lang="ru-RU" sz="2800" b="1" i="1" dirty="0" smtClean="0"/>
              <a:t>. Кушеева М.Н.</a:t>
            </a:r>
            <a:endParaRPr lang="ru-RU" sz="2800" b="1" i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803757" y="94174"/>
            <a:ext cx="2552700" cy="2225204"/>
            <a:chOff x="9803757" y="94174"/>
            <a:chExt cx="2552700" cy="22252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3930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06" y="241110"/>
            <a:ext cx="9340123" cy="13208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Всероссийские акции и конкурсы</a:t>
            </a:r>
            <a:endParaRPr lang="ru-RU" sz="5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pic>
        <p:nvPicPr>
          <p:cNvPr id="10242" name="Picture 2" descr="https://sun1-27.userapi.com/LohsLgP14C59y5Kw3HrOre7DnrljtAYOmGDucQ/HvWdAKC1sR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249" y="1370485"/>
            <a:ext cx="3245331" cy="32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19.userapi.com/YYIby1yuuHJlrbQ6kB6aibKthvL6kcqN5Sn9_Q/LMRprs37GQ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37" y="3763733"/>
            <a:ext cx="4129822" cy="29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50.userapi.com/B2hqJZPlPfGji6R6tgcAKmBccASMl-63rs3Jow/0bJN-90-hz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4864" y="2375705"/>
            <a:ext cx="3242718" cy="32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45.userapi.com/ERSfp5c5KEaK5aYqn_XOQq1HBgBsgZmC35-hqg/cENAaTXq-F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820" y="2952515"/>
            <a:ext cx="3067608" cy="37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90161" y="5527412"/>
            <a:ext cx="204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</a:t>
            </a:r>
            <a:r>
              <a:rPr lang="ru-RU" b="1" dirty="0" err="1" smtClean="0"/>
              <a:t>письмапобеды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28336" y="5977725"/>
            <a:ext cx="204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</a:t>
            </a:r>
            <a:r>
              <a:rPr lang="ru-RU" b="1" dirty="0" err="1" smtClean="0"/>
              <a:t>стихипобеды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79448" y="6192857"/>
            <a:ext cx="204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</a:t>
            </a:r>
            <a:r>
              <a:rPr lang="ru-RU" b="1" dirty="0" err="1" smtClean="0"/>
              <a:t>песнипобеды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87244" y="1404202"/>
            <a:ext cx="204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</a:t>
            </a:r>
            <a:r>
              <a:rPr lang="ru-RU" b="1" dirty="0" err="1" smtClean="0"/>
              <a:t>окнапобеды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829316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54" y="279343"/>
            <a:ext cx="8596668" cy="1320800"/>
          </a:xfrm>
        </p:spPr>
        <p:txBody>
          <a:bodyPr>
            <a:noAutofit/>
          </a:bodyPr>
          <a:lstStyle/>
          <a:p>
            <a:r>
              <a:rPr lang="ru-RU" sz="5400" b="1" dirty="0"/>
              <a:t>Проекты РЭБЦ в рамках </a:t>
            </a:r>
            <a:r>
              <a:rPr lang="ru-RU" sz="5400" b="1" dirty="0" smtClean="0"/>
              <a:t>основной деятельности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6469" y="2902017"/>
            <a:ext cx="4864984" cy="2268131"/>
          </a:xfrm>
        </p:spPr>
        <p:txBody>
          <a:bodyPr/>
          <a:lstStyle/>
          <a:p>
            <a:pPr marL="0" indent="531813">
              <a:buNone/>
            </a:pPr>
            <a:r>
              <a:rPr lang="ru-RU" sz="2000" dirty="0"/>
              <a:t>Центр осуществляет организацию и проведение различных конкурсов и </a:t>
            </a:r>
            <a:r>
              <a:rPr lang="ru-RU" sz="2000" dirty="0" smtClean="0"/>
              <a:t>конференций, которые </a:t>
            </a:r>
            <a:r>
              <a:rPr lang="ru-RU" sz="2000" dirty="0"/>
              <a:t>решают не только задачи экологического просвещения, но и патриотического воспитания подрастающего поколения</a:t>
            </a:r>
            <a:r>
              <a:rPr lang="ru-RU" sz="2000" dirty="0" smtClean="0"/>
              <a:t>.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https://sun9-17.userapi.com/jnItfIsQbBM6gq1c7nu2jAGDHeJnFPQc-J7UvA/5vqqMhekDU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263" y="1955871"/>
            <a:ext cx="3482510" cy="46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883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393" y="3603530"/>
            <a:ext cx="2980580" cy="2233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669" y="4481179"/>
            <a:ext cx="2967384" cy="22593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4" y="459474"/>
            <a:ext cx="9144119" cy="134203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Республиканский этап Всероссийского конкурса «</a:t>
            </a:r>
            <a:r>
              <a:rPr lang="ru-RU" sz="3800" b="1" dirty="0"/>
              <a:t>Моя малая родина: </a:t>
            </a:r>
            <a:r>
              <a:rPr lang="ru-RU" b="1" dirty="0"/>
              <a:t>природа, культура, этнос»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7883" y="1652199"/>
            <a:ext cx="6660108" cy="21670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Главная цель конкурса – выявление и поддержка творческой инициативы обучающихся, проявляющих интерес к изучению и сохранению природного и культурного наследия своей малой </a:t>
            </a:r>
            <a:r>
              <a:rPr lang="ru-RU" sz="2400" dirty="0" smtClean="0"/>
              <a:t>родины</a:t>
            </a:r>
            <a:r>
              <a:rPr lang="ru-RU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30" y="2026430"/>
            <a:ext cx="3343275" cy="3343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116" y="3657125"/>
            <a:ext cx="3154563" cy="23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418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96" y="2198972"/>
            <a:ext cx="4462516" cy="3163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00" y="49685"/>
            <a:ext cx="9277884" cy="1320800"/>
          </a:xfrm>
        </p:spPr>
        <p:txBody>
          <a:bodyPr>
            <a:normAutofit/>
          </a:bodyPr>
          <a:lstStyle/>
          <a:p>
            <a:r>
              <a:rPr lang="ru-RU" b="1" cap="all" dirty="0"/>
              <a:t/>
            </a:r>
            <a:br>
              <a:rPr lang="ru-RU" b="1" cap="all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4012" y="1522076"/>
            <a:ext cx="5199797" cy="1940387"/>
          </a:xfrm>
        </p:spPr>
        <p:txBody>
          <a:bodyPr>
            <a:noAutofit/>
          </a:bodyPr>
          <a:lstStyle/>
          <a:p>
            <a:r>
              <a:rPr lang="ru-RU" sz="2400" dirty="0" smtClean="0"/>
              <a:t>Цель акции - активизация </a:t>
            </a:r>
            <a:r>
              <a:rPr lang="ru-RU" sz="2400" dirty="0"/>
              <a:t>природоохранной деятельности школьников и пропаганда идей сохранения лесных богатств Республики Бурятия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01" y="305272"/>
            <a:ext cx="8937276" cy="1096506"/>
          </a:xfrm>
          <a:prstGeom prst="rect">
            <a:avLst/>
          </a:prstGeom>
        </p:spPr>
      </p:pic>
      <p:pic>
        <p:nvPicPr>
          <p:cNvPr id="2050" name="Picture 2" descr="https://sun9-45.userapi.com/NE9NxTbckoSfbO4ftnXCWnncjj3pSz0VoAWu1w/h-7gsKG77T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54" y="2207898"/>
            <a:ext cx="11336095" cy="30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6910" y="1697416"/>
            <a:ext cx="4706790" cy="3530093"/>
            <a:chOff x="275238" y="1849007"/>
            <a:chExt cx="4706790" cy="3530093"/>
          </a:xfrm>
        </p:grpSpPr>
        <p:pic>
          <p:nvPicPr>
            <p:cNvPr id="2052" name="Picture 4" descr="https://sun9-74.userapi.com/48tY1S3kdaz7_Jyv5zI2GfKevxoj-rnfzVpLRg/Mkny3Kg_BC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38" y="1849007"/>
              <a:ext cx="4706790" cy="353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295640" y="4778883"/>
              <a:ext cx="157700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Листовки</a:t>
              </a:r>
              <a:endParaRPr lang="ru-RU" sz="24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6310" y="3069682"/>
            <a:ext cx="4740321" cy="3555241"/>
            <a:chOff x="3516310" y="3069682"/>
            <a:chExt cx="4740321" cy="3555241"/>
          </a:xfrm>
        </p:grpSpPr>
        <p:pic>
          <p:nvPicPr>
            <p:cNvPr id="2054" name="Picture 6" descr="https://sun9-60.userapi.com/RwtyJoOUZl5RvLxD3MyAz6XD28FwmV7kGzeXtA/UJlAo2Hsc4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310" y="3069682"/>
              <a:ext cx="4740321" cy="3555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712637" y="3752933"/>
              <a:ext cx="138254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Рисунки</a:t>
              </a:r>
              <a:endParaRPr lang="ru-RU" sz="24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495745" y="1873571"/>
            <a:ext cx="5268951" cy="3747418"/>
            <a:chOff x="6495745" y="1873571"/>
            <a:chExt cx="5268951" cy="3747418"/>
          </a:xfrm>
        </p:grpSpPr>
        <p:pic>
          <p:nvPicPr>
            <p:cNvPr id="2056" name="Picture 8" descr="https://sun9-49.userapi.com/g66IftwDC8dJmvHHe4w3lH9exiE5O5iAy5I0fg/aIQC_aUj8i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745" y="1873571"/>
              <a:ext cx="5268951" cy="374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003809" y="2011721"/>
              <a:ext cx="150204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Аншлаги</a:t>
              </a:r>
              <a:endParaRPr lang="ru-RU" sz="2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356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1" y="245864"/>
            <a:ext cx="9571745" cy="1320800"/>
          </a:xfrm>
        </p:spPr>
        <p:txBody>
          <a:bodyPr>
            <a:noAutofit/>
          </a:bodyPr>
          <a:lstStyle/>
          <a:p>
            <a:r>
              <a:rPr lang="ru-RU" b="1" dirty="0" smtClean="0"/>
              <a:t>Республиканский этап </a:t>
            </a:r>
            <a:r>
              <a:rPr lang="ru-RU" b="1" dirty="0"/>
              <a:t>XVIII Всероссийского детского экологического форума «Зелёная планета 2020»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pic>
        <p:nvPicPr>
          <p:cNvPr id="14338" name="Picture 2" descr="ЗЕЛЁНАЯ ПЛАНЕТА» приглашает принять участие в конкурсной программ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60589"/>
            <a:ext cx="8734733" cy="26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80" y="2007473"/>
            <a:ext cx="7356587" cy="787327"/>
          </a:xfrm>
          <a:prstGeom prst="rect">
            <a:avLst/>
          </a:prstGeom>
        </p:spPr>
      </p:pic>
      <p:pic>
        <p:nvPicPr>
          <p:cNvPr id="14342" name="Picture 6" descr="https://sun9-21.userapi.com/a-V0YTIFLG3OqJFg4cFT78SsERS-apS7zDbu2w/FcI4RRE603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43200"/>
            <a:ext cx="9018114" cy="5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13.userapi.com/4OvDuFwYs3j90T2TSJ3x2CaYZ8VT_Tyf6zrjIQ/_eNhrIPmDz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275" y="3420261"/>
            <a:ext cx="10317853" cy="6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sun9-35.userapi.com/gEtbI_3PsnSDqyJyYW8ksU1Nw62bN67f3tlByQ/OsI_Dc34fL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7" y="4148442"/>
            <a:ext cx="9314900" cy="5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s://sun9-5.userapi.com/_UhlTtOj1lEnd62UVnWv8Z1BQ5EtsYld53r3wg/SmJ9nH8905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275" y="4781547"/>
            <a:ext cx="10317853" cy="6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sun9-32.userapi.com/jI4x3vmFV8Rd21NKtiik_fmUhg1VKjsS_u4LRg/t0YAsByecO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347" y="5495881"/>
            <a:ext cx="9518369" cy="8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3380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47" y="436958"/>
            <a:ext cx="8596668" cy="1320800"/>
          </a:xfrm>
        </p:spPr>
        <p:txBody>
          <a:bodyPr>
            <a:normAutofit/>
          </a:bodyPr>
          <a:lstStyle/>
          <a:p>
            <a:r>
              <a:rPr lang="ru-RU" sz="5400" b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36" y="1777869"/>
            <a:ext cx="5545656" cy="4765872"/>
          </a:xfrm>
        </p:spPr>
        <p:txBody>
          <a:bodyPr>
            <a:normAutofit/>
          </a:bodyPr>
          <a:lstStyle/>
          <a:p>
            <a:pPr marL="0" indent="627063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Экологическое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является неотъемлемой частью патриотического воспитания и заключается в том, чтобы полученные знания помогли обучающимся понять и осознать всю важность сохранения природного и исторического наследия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страны.</a:t>
            </a:r>
            <a:endParaRPr lang="ru-RU" sz="28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pic>
        <p:nvPicPr>
          <p:cNvPr id="13314" name="Picture 2" descr="https://sun9-53.userapi.com/ecBYtirVTBnPvjTxPKii3gQDkTMWed6uLFE5pw/40814cIl-t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342" y="1557173"/>
            <a:ext cx="3998395" cy="49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20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5438" y="1531894"/>
            <a:ext cx="9683436" cy="1237559"/>
          </a:xfrm>
        </p:spPr>
        <p:txBody>
          <a:bodyPr/>
          <a:lstStyle/>
          <a:p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522" y="2765785"/>
            <a:ext cx="3912702" cy="3912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8020" y="354773"/>
            <a:ext cx="7219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Доклад окончен</a:t>
            </a:r>
          </a:p>
        </p:txBody>
      </p:sp>
    </p:spTree>
    <p:extLst>
      <p:ext uri="{BB962C8B-B14F-4D97-AF65-F5344CB8AC3E}">
        <p14:creationId xmlns:p14="http://schemas.microsoft.com/office/powerpoint/2010/main" xmlns="" val="3918567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23"/>
          <a:stretch/>
        </p:blipFill>
        <p:spPr>
          <a:xfrm>
            <a:off x="3024717" y="1494914"/>
            <a:ext cx="3525843" cy="2312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69" t="16589" r="-196" b="-16589"/>
          <a:stretch/>
        </p:blipFill>
        <p:spPr>
          <a:xfrm>
            <a:off x="6144683" y="334047"/>
            <a:ext cx="5324511" cy="332884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34" y="131572"/>
            <a:ext cx="5863166" cy="1866900"/>
          </a:xfrm>
        </p:spPr>
        <p:txBody>
          <a:bodyPr>
            <a:noAutofit/>
          </a:bodyPr>
          <a:lstStyle/>
          <a:p>
            <a:r>
              <a:rPr lang="ru-RU" b="1" dirty="0" smtClean="0"/>
              <a:t>ГБУ ДО «Ресурсный эколого-биологический центр РБ»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934" y="3963989"/>
            <a:ext cx="8596668" cy="3021011"/>
          </a:xfrm>
        </p:spPr>
        <p:txBody>
          <a:bodyPr/>
          <a:lstStyle/>
          <a:p>
            <a:r>
              <a:rPr lang="ru-RU" sz="2400" dirty="0"/>
              <a:t>Дополнительное образование детей и взрослых (естественнонаучное, социально-педагогическое)</a:t>
            </a:r>
          </a:p>
          <a:p>
            <a:r>
              <a:rPr lang="ru-RU" sz="2400" dirty="0"/>
              <a:t>Организация и проведение олимпиад, конкурсов, мероприятий, направленных на выявление и развитие у обучающихся интеллектуальных и творческих способностей, интереса к </a:t>
            </a:r>
            <a:r>
              <a:rPr lang="ru-RU" sz="2400" dirty="0" smtClean="0"/>
              <a:t>научной, научно-исследовательской и </a:t>
            </a:r>
            <a:r>
              <a:rPr lang="ru-RU" sz="2400" dirty="0"/>
              <a:t>творческой деятельности.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517" y="1538429"/>
            <a:ext cx="2743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7670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087" y="185688"/>
            <a:ext cx="9495366" cy="236959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Экологическое образование как составляющая патриотического воспитания</a:t>
            </a:r>
            <a:endParaRPr lang="ru-RU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427" y="2555281"/>
            <a:ext cx="5654722" cy="424104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262524" y="2555281"/>
            <a:ext cx="2746976" cy="1783496"/>
            <a:chOff x="2262524" y="2555281"/>
            <a:chExt cx="2746976" cy="1783496"/>
          </a:xfrm>
        </p:grpSpPr>
        <p:sp>
          <p:nvSpPr>
            <p:cNvPr id="10" name="Овал 9"/>
            <p:cNvSpPr/>
            <p:nvPr/>
          </p:nvSpPr>
          <p:spPr>
            <a:xfrm>
              <a:off x="2262524" y="2555281"/>
              <a:ext cx="2565779" cy="17059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Осознание последствий плохого отношения к природе</a:t>
              </a:r>
              <a:endParaRPr lang="ru-RU" dirty="0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4380931" y="3780430"/>
              <a:ext cx="628569" cy="55834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5750257" y="2805584"/>
            <a:ext cx="2483892" cy="1533193"/>
            <a:chOff x="5750257" y="2805584"/>
            <a:chExt cx="2483892" cy="1533193"/>
          </a:xfrm>
        </p:grpSpPr>
        <p:sp>
          <p:nvSpPr>
            <p:cNvPr id="9" name="Овал 8"/>
            <p:cNvSpPr/>
            <p:nvPr/>
          </p:nvSpPr>
          <p:spPr>
            <a:xfrm>
              <a:off x="5954973" y="2805584"/>
              <a:ext cx="2279176" cy="12828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/>
                <a:t>Любовь к природе</a:t>
              </a:r>
              <a:endParaRPr lang="ru-RU" sz="2400" dirty="0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>
              <a:off x="5750257" y="3731178"/>
              <a:ext cx="633807" cy="60759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5565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06" y="241110"/>
            <a:ext cx="9340123" cy="13208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Авторские республиканские проекты</a:t>
            </a:r>
            <a:endParaRPr lang="ru-RU" sz="5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38" y="2016456"/>
            <a:ext cx="4728096" cy="2554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7982" y="1940422"/>
            <a:ext cx="3810919" cy="332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1-17.userapi.com/mfwPxw8BP7ur1dVRrDT4jr1M2QkXUXsGi8w_Vw/b16QuhvIj3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056" y="3948777"/>
            <a:ext cx="3020747" cy="2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6727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2" y="109184"/>
            <a:ext cx="4971653" cy="26856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7115" y="136475"/>
            <a:ext cx="5164514" cy="349727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Акция направлена </a:t>
            </a:r>
            <a:r>
              <a:rPr lang="ru-RU" sz="2400" dirty="0"/>
              <a:t>на патриотическое и экологическое воспитание подрастающего поколения путём привлечения детей к теме Великой отечественной войны.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8" name="Стрелка вниз 7"/>
          <p:cNvSpPr/>
          <p:nvPr/>
        </p:nvSpPr>
        <p:spPr>
          <a:xfrm rot="2435096">
            <a:off x="4765487" y="2819940"/>
            <a:ext cx="503215" cy="739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993572">
            <a:off x="6071655" y="2929763"/>
            <a:ext cx="738507" cy="512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613" y="3661044"/>
            <a:ext cx="4030876" cy="30231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358">
            <a:off x="39070" y="3557012"/>
            <a:ext cx="2423415" cy="3231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3033" y="3661044"/>
            <a:ext cx="5305869" cy="1569660"/>
          </a:xfrm>
          <a:prstGeom prst="rect">
            <a:avLst/>
          </a:prstGeom>
          <a:noFill/>
          <a:ln w="57150">
            <a:solidFill>
              <a:srgbClr val="D476FA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скверов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заложено в год юбилея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РБ.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030" y="3471988"/>
            <a:ext cx="4603080" cy="31106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9408" y="3637202"/>
            <a:ext cx="5305869" cy="2554545"/>
          </a:xfrm>
          <a:prstGeom prst="rect">
            <a:avLst/>
          </a:prstGeom>
          <a:noFill/>
          <a:ln w="57150">
            <a:solidFill>
              <a:srgbClr val="D476FA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появилось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клумб-самолётов,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символизирующих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летчиков ВОВ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06188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 animBg="1"/>
      <p:bldP spid="15" grpId="0" animBg="1"/>
      <p:bldP spid="15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2" y="109184"/>
            <a:ext cx="4971653" cy="2685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7750" y="109184"/>
            <a:ext cx="3470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География акции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353" y="1237259"/>
            <a:ext cx="7557670" cy="5305484"/>
          </a:xfrm>
          <a:prstGeom prst="rect">
            <a:avLst/>
          </a:prstGeom>
        </p:spPr>
      </p:pic>
      <p:sp>
        <p:nvSpPr>
          <p:cNvPr id="12" name="Пятно 1 11"/>
          <p:cNvSpPr/>
          <p:nvPr/>
        </p:nvSpPr>
        <p:spPr>
          <a:xfrm>
            <a:off x="6168788" y="5268037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1 12"/>
          <p:cNvSpPr/>
          <p:nvPr/>
        </p:nvSpPr>
        <p:spPr>
          <a:xfrm>
            <a:off x="6002615" y="4926229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ятно 1 13"/>
          <p:cNvSpPr/>
          <p:nvPr/>
        </p:nvSpPr>
        <p:spPr>
          <a:xfrm>
            <a:off x="3409044" y="5097133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но 1 14"/>
          <p:cNvSpPr/>
          <p:nvPr/>
        </p:nvSpPr>
        <p:spPr>
          <a:xfrm>
            <a:off x="5181161" y="5292888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ятно 1 15"/>
          <p:cNvSpPr/>
          <p:nvPr/>
        </p:nvSpPr>
        <p:spPr>
          <a:xfrm>
            <a:off x="5749943" y="5854890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1 16"/>
          <p:cNvSpPr/>
          <p:nvPr/>
        </p:nvSpPr>
        <p:spPr>
          <a:xfrm>
            <a:off x="8098878" y="2658359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ятно 1 17"/>
          <p:cNvSpPr/>
          <p:nvPr/>
        </p:nvSpPr>
        <p:spPr>
          <a:xfrm>
            <a:off x="6944618" y="3179621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но 1 18"/>
          <p:cNvSpPr/>
          <p:nvPr/>
        </p:nvSpPr>
        <p:spPr>
          <a:xfrm>
            <a:off x="5652197" y="5219655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ятно 1 19"/>
          <p:cNvSpPr/>
          <p:nvPr/>
        </p:nvSpPr>
        <p:spPr>
          <a:xfrm>
            <a:off x="4662358" y="5313668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но 1 20"/>
          <p:cNvSpPr/>
          <p:nvPr/>
        </p:nvSpPr>
        <p:spPr>
          <a:xfrm>
            <a:off x="6576129" y="4732206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но 1 21"/>
          <p:cNvSpPr/>
          <p:nvPr/>
        </p:nvSpPr>
        <p:spPr>
          <a:xfrm>
            <a:off x="6537277" y="3719097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но 1 22"/>
          <p:cNvSpPr/>
          <p:nvPr/>
        </p:nvSpPr>
        <p:spPr>
          <a:xfrm>
            <a:off x="5345388" y="4792176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но 1 23"/>
          <p:cNvSpPr/>
          <p:nvPr/>
        </p:nvSpPr>
        <p:spPr>
          <a:xfrm>
            <a:off x="3875965" y="6025794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1 24"/>
          <p:cNvSpPr/>
          <p:nvPr/>
        </p:nvSpPr>
        <p:spPr>
          <a:xfrm>
            <a:off x="6353032" y="2273487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7431557" y="4440897"/>
            <a:ext cx="368489" cy="34180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1719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2" descr="https://sun1-17.userapi.com/mfwPxw8BP7ur1dVRrDT4jr1M2QkXUXsGi8w_Vw/b16QuhvIj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59" y="241687"/>
            <a:ext cx="4010344" cy="325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185418" y="118370"/>
            <a:ext cx="6473483" cy="4576460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Закладка клумб и выращивание цветов производится силами воспитанников </a:t>
            </a:r>
            <a:r>
              <a:rPr lang="ru-RU" sz="2800" dirty="0" smtClean="0"/>
              <a:t>РЭБЦ. </a:t>
            </a:r>
            <a:r>
              <a:rPr lang="ru-RU" sz="2800" dirty="0" smtClean="0"/>
              <a:t>В </a:t>
            </a:r>
            <a:r>
              <a:rPr lang="ru-RU" sz="2800" dirty="0"/>
              <a:t>качестве культур для посадки выбираются сорта цветов, выведенные специально к юбилейным датам Победы или посвященные Героям ВОВ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Посадка каждого вида (сорта) цветов сопровождается занятием о том, чему (кому) посвящены данные виды или сорта.</a:t>
            </a:r>
          </a:p>
          <a:p>
            <a:endParaRPr lang="ru-RU" sz="2400" dirty="0"/>
          </a:p>
        </p:txBody>
      </p:sp>
      <p:pic>
        <p:nvPicPr>
          <p:cNvPr id="11" name="Picture 4" descr="https://pp.userapi.com/c855020/v855020069/6b2cf/DcmyDL0lZM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7202240" y="3739096"/>
            <a:ext cx="2559542" cy="341272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627" y="3760540"/>
            <a:ext cx="4206385" cy="27357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2413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un1-17.userapi.com/mfwPxw8BP7ur1dVRrDT4jr1M2QkXUXsGi8w_Vw/b16QuhvIj3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59" y="241687"/>
            <a:ext cx="4010344" cy="325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8725" y="155237"/>
            <a:ext cx="5977719" cy="3220601"/>
          </a:xfrm>
        </p:spPr>
        <p:txBody>
          <a:bodyPr>
            <a:noAutofit/>
          </a:bodyPr>
          <a:lstStyle/>
          <a:p>
            <a:r>
              <a:rPr lang="ru-RU" sz="2400" dirty="0"/>
              <a:t>Сорта цветов, посвященные летчикам: ирис – «Чистое небо», «Евгения Руднева» (штурман </a:t>
            </a:r>
            <a:r>
              <a:rPr lang="ru-RU" sz="2400" dirty="0" smtClean="0"/>
              <a:t>46</a:t>
            </a:r>
            <a:r>
              <a:rPr lang="en-US" sz="2400" dirty="0" smtClean="0"/>
              <a:t>-</a:t>
            </a:r>
            <a:r>
              <a:rPr lang="ru-RU" sz="2400" dirty="0" err="1" smtClean="0"/>
              <a:t>го</a:t>
            </a:r>
            <a:r>
              <a:rPr lang="ru-RU" sz="2400" dirty="0" smtClean="0"/>
              <a:t> </a:t>
            </a:r>
            <a:r>
              <a:rPr lang="ru-RU" sz="2400" dirty="0"/>
              <a:t>гвардейского авиационного полка, погибла в 1944 году), «Маршал </a:t>
            </a:r>
            <a:r>
              <a:rPr lang="ru-RU" sz="2400" dirty="0" err="1"/>
              <a:t>Покрышкин</a:t>
            </a:r>
            <a:r>
              <a:rPr lang="ru-RU" sz="2400" dirty="0"/>
              <a:t>» (лётчик-истребитель, первый трижды Герой Советского Союза), «Штурман Рябова» (отважная летчица, Герой Советского Союза), «Гвардейский».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2" descr="https://pp.userapi.com/c847021/v847021908/4578a/FnB-P4jaeL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9867" y="3911567"/>
            <a:ext cx="7451677" cy="281921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9461" y="498595"/>
            <a:ext cx="5203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Общее количество участников – 2000 человек. </a:t>
            </a:r>
            <a:endParaRPr lang="ru-RU" sz="2400" b="1" dirty="0" smtClean="0"/>
          </a:p>
          <a:p>
            <a:r>
              <a:rPr lang="ru-RU" sz="2400" b="1" dirty="0" smtClean="0"/>
              <a:t>Трансляция</a:t>
            </a:r>
            <a:r>
              <a:rPr lang="ru-RU" sz="2400" b="1" dirty="0"/>
              <a:t>: регион</a:t>
            </a:r>
            <a:r>
              <a:rPr lang="ru-RU" sz="2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5938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6890" y="6196084"/>
            <a:ext cx="176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greenedu.ru</a:t>
            </a:r>
          </a:p>
          <a:p>
            <a:r>
              <a:rPr lang="en-US" dirty="0" smtClean="0"/>
              <a:t>Inst: @rebc.03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818" y="78736"/>
            <a:ext cx="3810919" cy="332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9749166" y="-64615"/>
            <a:ext cx="2552700" cy="2225204"/>
            <a:chOff x="9803757" y="94174"/>
            <a:chExt cx="2552700" cy="222520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67" b="20691"/>
            <a:stretch/>
          </p:blipFill>
          <p:spPr>
            <a:xfrm>
              <a:off x="9876044" y="94174"/>
              <a:ext cx="2209800" cy="1435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803757" y="1396048"/>
              <a:ext cx="2552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Ресурсный эколого-биологический центр</a:t>
              </a:r>
              <a:endParaRPr lang="ru-RU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720784" y="115865"/>
            <a:ext cx="5830056" cy="3316196"/>
          </a:xfrm>
        </p:spPr>
        <p:txBody>
          <a:bodyPr>
            <a:normAutofit/>
          </a:bodyPr>
          <a:lstStyle/>
          <a:p>
            <a:r>
              <a:rPr lang="ru-RU" sz="2400" dirty="0"/>
              <a:t>Трогательная и пронзительная акция Ресурсного эколого-биологического Центра. Ребята из разных объединений РЭБЦ под звук метронома, гул военных самолетов, звуки взрывающихся бомб читали стихи о первых страшных часах Великой Отечественной войны.</a:t>
            </a:r>
          </a:p>
          <a:p>
            <a:endParaRPr lang="ru-RU" dirty="0"/>
          </a:p>
        </p:txBody>
      </p:sp>
      <p:pic>
        <p:nvPicPr>
          <p:cNvPr id="5122" name="Picture 2" descr="https://sun9-13.userapi.com/WbDWFHL813EL9J4pBMvXdWcioh7Pw2p5_rDo9w/WFVtbwjisk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3381" y="3203305"/>
            <a:ext cx="3794078" cy="355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8.userapi.com/eW7pUpCfO1wZGDGMnM-19_GkSg0-zbZ5RtK3XQ/ZFXXAn4hQW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06" b="13081"/>
          <a:stretch/>
        </p:blipFill>
        <p:spPr bwMode="auto">
          <a:xfrm>
            <a:off x="6219647" y="3294521"/>
            <a:ext cx="3848279" cy="337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297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1689</TotalTime>
  <Words>571</Words>
  <Application>Microsoft Office PowerPoint</Application>
  <PresentationFormat>Произвольный</PresentationFormat>
  <Paragraphs>86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"Не только о войне": патриотическое воспитание обучающихся Республики Бурятия в рамках реализации дополнительного образования естественнонаучной направленности</vt:lpstr>
      <vt:lpstr>ГБУ ДО «Ресурсный эколого-биологический центр РБ»</vt:lpstr>
      <vt:lpstr>Экологическое образование как составляющая патриотического воспитания</vt:lpstr>
      <vt:lpstr>Авторские республиканские проекты</vt:lpstr>
      <vt:lpstr>Слайд 5</vt:lpstr>
      <vt:lpstr>Слайд 6</vt:lpstr>
      <vt:lpstr>Слайд 7</vt:lpstr>
      <vt:lpstr>Слайд 8</vt:lpstr>
      <vt:lpstr>Слайд 9</vt:lpstr>
      <vt:lpstr>Всероссийские акции и конкурсы</vt:lpstr>
      <vt:lpstr>Проекты РЭБЦ в рамках основной деятельности</vt:lpstr>
      <vt:lpstr>Республиканский этап Всероссийского конкурса «Моя малая родина: природа, культура, этнос» </vt:lpstr>
      <vt:lpstr> </vt:lpstr>
      <vt:lpstr>Республиканский этап XVIII Всероссийского детского экологического форума «Зелёная планета 2020»</vt:lpstr>
      <vt:lpstr>Заключение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"Не только о войне": патриотическое воспитание обучающихся Республики Бурятия в рамках реализации дополнительного образования естественнонаучной направленности</dc:title>
  <dc:creator>dns</dc:creator>
  <cp:lastModifiedBy>rebcu1</cp:lastModifiedBy>
  <cp:revision>35</cp:revision>
  <dcterms:created xsi:type="dcterms:W3CDTF">2020-08-24T02:47:25Z</dcterms:created>
  <dcterms:modified xsi:type="dcterms:W3CDTF">2020-08-26T06:00:51Z</dcterms:modified>
</cp:coreProperties>
</file>